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a26cab43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a26cab43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a26cab43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a26cab43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a26cab43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a26cab43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a26cab43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a26cab43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a26cab432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a26cab43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a26cab43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a26cab43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a26cab43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a26cab43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a26cab432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a26cab432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26cab432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26cab432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a26cab432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a26cab432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053cd53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053cd53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a26cab432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a26cab43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a26cab43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a26cab43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a26cab432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a26cab432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a26cab4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a26cab4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a26cab43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a26cab43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a26cab43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a26cab4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a26cab43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a26cab43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a26cab43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a26cab43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a26cab432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a26cab432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a26cab4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a26cab4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a26cab43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a26cab43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a26cab432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a26cab432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a26cab432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a26cab43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a26cab43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a26cab43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s.wikipedia.org/wiki/Memoria_de_computadora" TargetMode="External"/><Relationship Id="rId4" Type="http://schemas.openxmlformats.org/officeDocument/2006/relationships/hyperlink" Target="https://es.wikipedia.org/wiki/Tabla_de_p%C3%A1gina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50975"/>
            <a:ext cx="8086200" cy="9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51C75"/>
                </a:solidFill>
              </a:rPr>
              <a:t>Microprocesadores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888" y="1606100"/>
            <a:ext cx="2799833" cy="27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Caché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-Memoria de acceso aleatorio (RAM)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-Apoyo del procesador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-L1: La más </a:t>
            </a:r>
            <a:r>
              <a:rPr lang="es"/>
              <a:t>cercana</a:t>
            </a:r>
            <a:r>
              <a:rPr lang="es"/>
              <a:t> al procesador y la más </a:t>
            </a:r>
            <a:r>
              <a:rPr lang="es"/>
              <a:t>rápida</a:t>
            </a:r>
            <a:r>
              <a:rPr lang="es"/>
              <a:t>, también la más pequeña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-L2: Distancia media, sirve de apoyo a la L1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-L3: La más lejana y también la más grande, ayuda a comunicar al procesador con el resto del PC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16352" l="0" r="0" t="0"/>
          <a:stretch/>
        </p:blipFill>
        <p:spPr>
          <a:xfrm>
            <a:off x="2120688" y="877400"/>
            <a:ext cx="4902624" cy="319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3024750" y="3673325"/>
            <a:ext cx="30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COPROCESADOR MATEMÁTICO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Coprocesador matemático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Componente</a:t>
            </a:r>
            <a:r>
              <a:rPr lang="es"/>
              <a:t> electrónico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-Funciona en paralelo al procesador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-Ayuda al procesador con los </a:t>
            </a:r>
            <a:r>
              <a:rPr lang="es"/>
              <a:t>cálculos</a:t>
            </a:r>
            <a:r>
              <a:rPr lang="es"/>
              <a:t> de coma flotante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624950" y="294475"/>
            <a:ext cx="589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UNIDAD DE GESTIÓN DE MEMORIA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488" y="1152475"/>
            <a:ext cx="399102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Unidad de gestión de memoria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MMU (Memory Management Unit)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-Son circuitos integrados responsables del manejo de los accesos a la </a:t>
            </a:r>
            <a:r>
              <a:rPr lang="es">
                <a:uFill>
                  <a:noFill/>
                </a:uFill>
                <a:hlinkClick r:id="rId3"/>
              </a:rPr>
              <a:t>memoria</a:t>
            </a:r>
            <a:r>
              <a:rPr lang="es"/>
              <a:t> por parte de la CPU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-PTE (Page Table Entry) se pueden rescatar las direcciones físicas correspondientes a algunas direcciones lógicas, de forma directa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-TLB (Translation Lookaside Buffer)memoria caché especial que mantiene la parte de la </a:t>
            </a:r>
            <a:r>
              <a:rPr lang="es">
                <a:uFill>
                  <a:noFill/>
                </a:uFill>
                <a:hlinkClick r:id="rId4"/>
              </a:rPr>
              <a:t>tabla de páginas</a:t>
            </a:r>
            <a:r>
              <a:rPr lang="es"/>
              <a:t> usada hace menos tiempo.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4042050" y="269375"/>
            <a:ext cx="105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MMX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426" y="927925"/>
            <a:ext cx="4991926" cy="37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-MultiMedia eXtension o Multiple Math o Matrix Math eXtension, pero oficialmente solo es un juego de consonantes sin significado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-Tecnología de intel  conjunto de instrucciones que fueron adoptadas por los procesadores Pentium MMX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 incluye nuevas instrucciones, así como nuevos tipos de datos para alcanzar nuevos niveles de rendimiento.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21950" y="210850"/>
            <a:ext cx="290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ENCAPSULADOS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100" y="1549450"/>
            <a:ext cx="487680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933300" y="294500"/>
            <a:ext cx="127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PGA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-Pines soldados al procesador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-la base tiene la misma cantidad de agujeros que el procesador de pines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-Se introduce en su sitio y </a:t>
            </a:r>
            <a:r>
              <a:rPr lang="es"/>
              <a:t>con</a:t>
            </a:r>
            <a:r>
              <a:rPr lang="es"/>
              <a:t> un poco de presión queda ajustado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2818138"/>
            <a:ext cx="19050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4054500" y="394850"/>
            <a:ext cx="103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BGA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-Esferas de soldadura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-Menos delicado que el PGA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-Mayor altura que el LGA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500" y="2153500"/>
            <a:ext cx="3061000" cy="20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506700" y="302825"/>
            <a:ext cx="213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51C75"/>
                </a:solidFill>
              </a:rPr>
              <a:t>EVOLUCIÓN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1971. Intel saca el intel 4004, el primer procesador independiente de 4 bits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	1974. Intel saca el primer procesador de 8 bits, el 8008, el primer procesador de uso general y no dedicado.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1978. Intel saca el intel 8086, su primer procesador de 16 bits.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1985. Se presenta el Intel 386, su procesador de 32 bits y más de 134k transistores.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1989. Intel saca el i 860, con un millón de transistores.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1992. Intel crea el procesador OverDrive, el primer procesador actualizable.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1993 Intel saca a la venta su famoso Intel pentium y poco después saca su Pentium Xeon, dedicado a servidores.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1999. Intel saca la versión 3 de pentiums y xeons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2000. El Pentium 4 cuenta con 42 M de transistores.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2002. Intel saca su primer chip basado en la tecnología de 0,13 micrones de 300mm, procesadores de 12 pulgadas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2006. Intel saca su primer quadcore para servidores y el core 2 duo para uso doméstico.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2007. Saca el proceso de 45 nm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0" y="3696395"/>
            <a:ext cx="1501125" cy="14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750" y="3696400"/>
            <a:ext cx="1929467" cy="14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2875" y="3642375"/>
            <a:ext cx="1501125" cy="15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LGA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-Electrodos alineados en forma de array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-Mayor velocidad debido a su baja inductancia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-Menor altura total que el BGA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86611"/>
            <a:ext cx="3802874" cy="2533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530625"/>
            <a:ext cx="8520600" cy="4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ZÓCALO o SOCKET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El zócalo es la interfaz física a la que se conecta un procesador.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En el caso de un socket PGA, consta de una serie de huecos donde </a:t>
            </a:r>
            <a:r>
              <a:rPr lang="es"/>
              <a:t>insertar</a:t>
            </a:r>
            <a:r>
              <a:rPr lang="es"/>
              <a:t> los </a:t>
            </a:r>
            <a:r>
              <a:rPr lang="es"/>
              <a:t>pines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En el caso del socket del BGA tiene los hueco para las esferas de soldadura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En el caso del LGA solo tiene los contactos planos para la </a:t>
            </a:r>
            <a:r>
              <a:rPr lang="es"/>
              <a:t>conexión</a:t>
            </a:r>
            <a:r>
              <a:rPr lang="es"/>
              <a:t> y un hueco en el centro para la protuberancia </a:t>
            </a:r>
            <a:r>
              <a:rPr lang="es"/>
              <a:t>característica</a:t>
            </a:r>
            <a:r>
              <a:rPr lang="es"/>
              <a:t> de este tipo de encapsulado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175" y="3456799"/>
            <a:ext cx="2184875" cy="14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25" y="3339625"/>
            <a:ext cx="1766075" cy="15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563" y="3295325"/>
            <a:ext cx="1660875" cy="16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228600"/>
            <a:ext cx="87078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REFRIGERACIÓN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</a:rPr>
              <a:t>Refrigeración por aire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Es la técnica más simple que consiste en un disipador.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Funciona por conducción.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</a:rPr>
              <a:t>Refrigeración líquida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Es una técnica de enfriamiento que utiliza un líquido refrigerante que expulsa el calor del microprocesador. Funciona por convección.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Tiene las siguientes partes: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</a:rPr>
              <a:t>Bloque de agua o placa refrigerant</a:t>
            </a:r>
            <a:r>
              <a:rPr lang="es" sz="1100">
                <a:solidFill>
                  <a:schemeClr val="dk1"/>
                </a:solidFill>
              </a:rPr>
              <a:t>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</a:rPr>
              <a:t>Líquido refrigerante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</a:rPr>
              <a:t>Bomba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</a:rPr>
              <a:t>Radiador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</a:rPr>
              <a:t>Ventilador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</a:rPr>
              <a:t>Tubos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451" y="2497450"/>
            <a:ext cx="3141200" cy="23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625" y="209525"/>
            <a:ext cx="2050725" cy="17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Hyperthreading</a:t>
            </a:r>
            <a:endParaRPr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152475"/>
            <a:ext cx="360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 dos procesadores virtuales, duplicando los hilos por ejecución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Pertenece a Intel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AMD trató de hacer su propia versión, pero no triunfó</a:t>
            </a:r>
            <a:endParaRPr/>
          </a:p>
        </p:txBody>
      </p:sp>
      <p:pic>
        <p:nvPicPr>
          <p:cNvPr descr="Que es el HyperThreading ?"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350" y="1355675"/>
            <a:ext cx="4443701" cy="22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5732925" y="764850"/>
            <a:ext cx="3099300" cy="3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Aumenta las operaciones en paralelo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Hace más fáciles tareas difíciles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Optimiza los recursos empleados por el sistema</a:t>
            </a:r>
            <a:endParaRPr/>
          </a:p>
        </p:txBody>
      </p:sp>
      <p:pic>
        <p:nvPicPr>
          <p:cNvPr descr="▷ Cómo desactivar HyperThreading 🥇 - tecnobloggers.com"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50" y="1887550"/>
            <a:ext cx="4937100" cy="25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/>
        </p:nvSpPr>
        <p:spPr>
          <a:xfrm>
            <a:off x="421025" y="575400"/>
            <a:ext cx="404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Ventajas</a:t>
            </a:r>
            <a:endParaRPr sz="2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Comparativa Intel-AMD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305175"/>
            <a:ext cx="3828300" cy="32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Principales competidores en microprocesadores: Intel y AMD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Familias i(Intel) y Ryzen (AMD)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Compitiendo desde hace más de 20 años</a:t>
            </a:r>
            <a:endParaRPr/>
          </a:p>
        </p:txBody>
      </p:sp>
      <p:pic>
        <p:nvPicPr>
          <p:cNvPr descr="▷ Intel vs AMD: una guerra de procesadores » ERdC"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500" y="1391425"/>
            <a:ext cx="3929550" cy="22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11700" y="1152475"/>
            <a:ext cx="300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52"/>
              <a:t>Intel</a:t>
            </a:r>
            <a:endParaRPr b="1" sz="215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Tienen una mayor potencia y capacidad de multitarea, principalmente por el multithreading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Envejecen mejor y tienen mucho más soporte al estar más extendidos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No dependen tanto de la velocidad de memoria como los AMD, que son bastante dependientes en este aspecto</a:t>
            </a:r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0" y="44207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Ventajas de cada uno</a:t>
            </a:r>
            <a:endParaRPr b="1" sz="2000"/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5649925" y="1152475"/>
            <a:ext cx="300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AMD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Tiene una mejor relación calidad/precio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Debido a una potencia reducida, el consumo también es muy reducido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También debido a una menor potencia, tienen menos problemas de ventilación y calentamiento</a:t>
            </a:r>
            <a:endParaRPr sz="1500"/>
          </a:p>
        </p:txBody>
      </p:sp>
      <p:pic>
        <p:nvPicPr>
          <p:cNvPr descr="Intel Core i9-9900K (3.6 GHz / 5.0 GHz) - Procesador Intel en LDLC |  ¡Musericordia!"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538" y="134055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D Ryzen 9 3900X 3.8 GHz BOX | PcComponentes.com" id="225" name="Google Shape;2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563" y="3002875"/>
            <a:ext cx="1684475" cy="16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519300" y="235925"/>
            <a:ext cx="210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EVOLUCIÓN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2011. Intel saca sus i5 e i7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2012 Intel saca su 3ª gen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2013 Intel saca su 4ª gen junto a su i9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2014 Intel crea su primer procesador de 14nm y la 5ª gen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2015 Intel saca su 6ª gen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2016 Intel saca su 7ª gen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2017 8ª gen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2018 9ª gen, la más usada por su calidad precio hasta hoy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2019 10ª gen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2020 11ª gen</a:t>
            </a:r>
            <a:endParaRPr sz="1100">
              <a:solidFill>
                <a:schemeClr val="dk1"/>
              </a:solidFill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2021 Intel saca su 12ª gen creando sus procesadores con un híbrido de núcleos grandes y pequeños imitando la arquitectura ARM de los dispositivos móviles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88150"/>
            <a:ext cx="1455350" cy="14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350" y="3856075"/>
            <a:ext cx="1287425" cy="12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6844" y="3811975"/>
            <a:ext cx="2367156" cy="13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531750" y="378125"/>
            <a:ext cx="20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EVOLUCIÓN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 procesadores más usados en 2021 teniendo en cuenta los más vendidos de ese año:</a:t>
            </a:r>
            <a:endParaRPr/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AMD Ryzen 5 3600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AMD Ryzen 7 3700X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Intel Core i7-10700K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Intel Core i5-9400F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AMD Ryzen 7 5800X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Intel Core i5-10400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Intel Core i5-10600K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AMD Ryzen 9 3900 X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AMD Ryzen 5 5600X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Intel Core i9-9900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PRINCIPALES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Recibe datos e instrucciones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Determina el orden en el que entran a memoria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Cuando entran a memoria, hace el cálculo matemático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Almacena el resultado y lo encamina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Devuelve los datos al sistema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</a:t>
            </a:r>
            <a:r>
              <a:rPr lang="es"/>
              <a:t>CARACTERÍSTICAS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FRECUENCIA DE RELOJ: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Es un indicador del rendimiento del procesador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Mide la velocidad de procesamiento de las tareas</a:t>
            </a:r>
            <a:endParaRPr sz="11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VELOCIDAD INTERNA:</a:t>
            </a:r>
            <a:endParaRPr/>
          </a:p>
          <a:p>
            <a:pPr indent="0" lvl="0" marL="540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La rapidez con la que finaliza las tareas</a:t>
            </a:r>
            <a:endParaRPr sz="1100">
              <a:solidFill>
                <a:schemeClr val="dk1"/>
              </a:solidFill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EJECUCIÓN DE INSTRUCCIONES:</a:t>
            </a:r>
            <a:endParaRPr/>
          </a:p>
          <a:p>
            <a:pPr indent="0" lvl="0" marL="540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El conjunto de instrucciones que tiene programadas el microprocesador</a:t>
            </a:r>
            <a:endParaRPr sz="1100">
              <a:solidFill>
                <a:schemeClr val="dk1"/>
              </a:solidFill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Hay dos tipos:</a:t>
            </a:r>
            <a:endParaRPr sz="1100">
              <a:solidFill>
                <a:schemeClr val="dk1"/>
              </a:solidFill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-</a:t>
            </a:r>
            <a:r>
              <a:rPr b="1" lang="es" sz="1100">
                <a:solidFill>
                  <a:schemeClr val="dk1"/>
                </a:solidFill>
              </a:rPr>
              <a:t>CISC</a:t>
            </a:r>
            <a:r>
              <a:rPr lang="es" sz="1100">
                <a:solidFill>
                  <a:schemeClr val="dk1"/>
                </a:solidFill>
              </a:rPr>
              <a:t>: conjunto de instrucciones completas y lentas</a:t>
            </a:r>
            <a:endParaRPr sz="1100">
              <a:solidFill>
                <a:schemeClr val="dk1"/>
              </a:solidFill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-</a:t>
            </a:r>
            <a:r>
              <a:rPr b="1" lang="es" sz="1100">
                <a:solidFill>
                  <a:schemeClr val="dk1"/>
                </a:solidFill>
              </a:rPr>
              <a:t>RISC</a:t>
            </a:r>
            <a:r>
              <a:rPr lang="es" sz="1100">
                <a:solidFill>
                  <a:schemeClr val="dk1"/>
                </a:solidFill>
              </a:rPr>
              <a:t>: conjunto de instrucciones simples que se ejecutan más rápidamente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050" y="395500"/>
            <a:ext cx="3702226" cy="24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551850"/>
            <a:ext cx="8520600" cy="4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-JUEGO DE INSTRUCCIONES</a:t>
            </a:r>
            <a:endParaRPr/>
          </a:p>
          <a:p>
            <a:pPr indent="0" lvl="0" marL="450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Para poder ejecutar un programa escrito en un lenguaje de alto nivel en un procesador, este programa se debe traducir primero a un lenguaje que pueda entender el procesador, para eso utilizamos el lenguaje de instrucciones.</a:t>
            </a:r>
            <a:endParaRPr sz="1100">
              <a:solidFill>
                <a:schemeClr val="dk1"/>
              </a:solidFill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-ANCHO DEL BUS DE DIRECCIONES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            Capacidad de transferencia de datos por unidad de tiempo.</a:t>
            </a:r>
            <a:endParaRPr sz="1100">
              <a:solidFill>
                <a:schemeClr val="dk1"/>
              </a:solidFill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-NÚMERO DE REGISTROS INTERNOS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       Indican dónde deben enviarse los datos procesados.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775" y="1968488"/>
            <a:ext cx="3050675" cy="16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240950" y="311300"/>
            <a:ext cx="8520600" cy="4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TIPOS DE REGISTROS: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b="1" lang="es" sz="1100">
                <a:solidFill>
                  <a:schemeClr val="dk1"/>
                </a:solidFill>
              </a:rPr>
              <a:t>Registros de datos: </a:t>
            </a:r>
            <a:r>
              <a:rPr lang="es" sz="1100">
                <a:solidFill>
                  <a:schemeClr val="dk1"/>
                </a:solidFill>
              </a:rPr>
              <a:t>Guardan valores de datos numéricos.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</a:rPr>
              <a:t>-Registro de datos de memoria (MDR): </a:t>
            </a:r>
            <a:r>
              <a:rPr lang="es" sz="1100">
                <a:solidFill>
                  <a:schemeClr val="dk1"/>
                </a:solidFill>
              </a:rPr>
              <a:t>Está conectado al bus de datos, ya que van dirigidos a la memoria o a un periférico.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</a:rPr>
              <a:t>-Registros de direcciones: </a:t>
            </a:r>
            <a:r>
              <a:rPr lang="es" sz="1100">
                <a:solidFill>
                  <a:schemeClr val="dk1"/>
                </a:solidFill>
              </a:rPr>
              <a:t>Guardan direcciones que se usan para acceder a la memoria principal.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</a:rPr>
              <a:t>-Registros de propósito general (GPRs): </a:t>
            </a:r>
            <a:r>
              <a:rPr lang="es" sz="1100">
                <a:solidFill>
                  <a:schemeClr val="dk1"/>
                </a:solidFill>
              </a:rPr>
              <a:t>Sirven para almacenar direcciones o datos.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</a:rPr>
              <a:t>-Registros de propósito específico (SPRs): </a:t>
            </a:r>
            <a:r>
              <a:rPr lang="es" sz="1100">
                <a:solidFill>
                  <a:schemeClr val="dk1"/>
                </a:solidFill>
              </a:rPr>
              <a:t>Registros que guardan datos del estado del sistema.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</a:rPr>
              <a:t>-Registros de estado: </a:t>
            </a:r>
            <a:r>
              <a:rPr lang="es" sz="1100">
                <a:solidFill>
                  <a:schemeClr val="dk1"/>
                </a:solidFill>
              </a:rPr>
              <a:t>Sirven para guardar valores reales que determinan cuándo una instrucción debe ejecutarse o no.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575" y="261775"/>
            <a:ext cx="2642275" cy="18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11700" y="0"/>
            <a:ext cx="8520600" cy="8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</a:t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Memoria caché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89" y="666850"/>
            <a:ext cx="5722425" cy="38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